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60" r:id="rId3"/>
    <p:sldId id="257" r:id="rId4"/>
    <p:sldId id="269" r:id="rId5"/>
    <p:sldId id="262" r:id="rId6"/>
    <p:sldId id="283" r:id="rId7"/>
    <p:sldId id="284" r:id="rId8"/>
    <p:sldId id="286" r:id="rId9"/>
    <p:sldId id="287" r:id="rId10"/>
    <p:sldId id="288" r:id="rId11"/>
    <p:sldId id="289" r:id="rId12"/>
    <p:sldId id="291" r:id="rId13"/>
    <p:sldId id="290" r:id="rId14"/>
    <p:sldId id="303" r:id="rId15"/>
    <p:sldId id="292" r:id="rId16"/>
    <p:sldId id="293" r:id="rId17"/>
    <p:sldId id="295" r:id="rId18"/>
    <p:sldId id="294" r:id="rId19"/>
    <p:sldId id="298" r:id="rId20"/>
    <p:sldId id="296" r:id="rId21"/>
    <p:sldId id="300" r:id="rId22"/>
    <p:sldId id="299" r:id="rId23"/>
    <p:sldId id="270" r:id="rId24"/>
    <p:sldId id="271" r:id="rId25"/>
    <p:sldId id="274" r:id="rId26"/>
    <p:sldId id="301" r:id="rId27"/>
    <p:sldId id="282" r:id="rId28"/>
    <p:sldId id="275" r:id="rId29"/>
    <p:sldId id="280" r:id="rId30"/>
    <p:sldId id="278" r:id="rId31"/>
    <p:sldId id="276" r:id="rId32"/>
    <p:sldId id="304" r:id="rId33"/>
    <p:sldId id="302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4554"/>
    <a:srgbClr val="758AA7"/>
    <a:srgbClr val="0F1217"/>
    <a:srgbClr val="4E61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7320" autoAdjust="0"/>
  </p:normalViewPr>
  <p:slideViewPr>
    <p:cSldViewPr snapToGrid="0">
      <p:cViewPr varScale="1">
        <p:scale>
          <a:sx n="138" d="100"/>
          <a:sy n="138" d="100"/>
        </p:scale>
        <p:origin x="135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0F66F0-D7B0-48DA-B61D-1460F4CA8F43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168CA-816C-487F-AAA7-3B09BF26B2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2382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440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03103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6165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1569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9082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9616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98484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42041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1344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511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0" i="0" dirty="0">
                <a:solidFill>
                  <a:srgbClr val="111111"/>
                </a:solidFill>
                <a:effectLst/>
                <a:latin typeface="font-size:13.3333px;font-style:normal;font-variant-ligatures:normal;font-variant-caps:normal;font-weight:400;letter-spacing:normal;orphans:2;text-align:start;text-indent:0px;text-transform:none;widows:2;word-spacing:0px;-webkit-text-stroke-width:0px;white"/>
              </a:rPr>
              <a:t>노이즈 캔슬링 같은 원소의 위치 변화가 적은 로직에서는 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font-size:13.3333px;font-style:normal;font-variant-ligatures:normal;font-variant-caps:normal;font-weight:400;letter-spacing:normal;orphans:2;text-align:start;text-indent:0px;text-transform:none;widows:2;word-spacing:0px;-webkit-text-stroke-width:0px;white"/>
              </a:rPr>
              <a:t>SIMD</a:t>
            </a:r>
            <a:r>
              <a:rPr lang="ko-KR" altLang="en-US" b="0" i="0" dirty="0">
                <a:solidFill>
                  <a:srgbClr val="111111"/>
                </a:solidFill>
                <a:effectLst/>
                <a:latin typeface="font-size:13.3333px;font-style:normal;font-variant-ligatures:normal;font-variant-caps:normal;font-weight:400;letter-spacing:normal;orphans:2;text-align:start;text-indent:0px;text-transform:none;widows:2;word-spacing:0px;-webkit-text-stroke-width:0px;white"/>
              </a:rPr>
              <a:t>의 활용이 효율적일 것 같습니다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font-size:13.3333px;font-style:normal;font-variant-ligatures:normal;font-variant-caps:normal;font-weight:400;letter-spacing:normal;orphans:2;text-align:start;text-indent:0px;text-transform:none;widows:2;word-spacing:0px;-webkit-text-stroke-width:0px;white"/>
              </a:rPr>
              <a:t>.</a:t>
            </a:r>
            <a:br>
              <a:rPr lang="ko-KR" altLang="en-US" b="0" i="0" dirty="0">
                <a:solidFill>
                  <a:srgbClr val="111111"/>
                </a:solidFill>
                <a:effectLst/>
                <a:latin typeface="Apple SD Gothic Neo"/>
              </a:rPr>
            </a:br>
            <a:endParaRPr lang="ko-KR" altLang="en-US" b="0" i="0" dirty="0">
              <a:solidFill>
                <a:srgbClr val="111111"/>
              </a:solidFill>
              <a:effectLst/>
              <a:latin typeface="Apple SD Gothic Neo"/>
            </a:endParaRPr>
          </a:p>
          <a:p>
            <a:pPr algn="l"/>
            <a:endParaRPr lang="ko-KR" altLang="en-US" b="0" i="0" dirty="0">
              <a:solidFill>
                <a:srgbClr val="111111"/>
              </a:solidFill>
              <a:effectLst/>
              <a:latin typeface="Apple SD Gothic Neo"/>
            </a:endParaRPr>
          </a:p>
          <a:p>
            <a:pPr algn="l"/>
            <a:r>
              <a:rPr lang="ko-KR" altLang="en-US" sz="1800" b="0" i="0" dirty="0">
                <a:solidFill>
                  <a:srgbClr val="111111"/>
                </a:solidFill>
                <a:effectLst/>
                <a:latin typeface="Apple SD Gothic Neo"/>
              </a:rPr>
              <a:t>하지만 </a:t>
            </a:r>
            <a:r>
              <a:rPr lang="en-US" altLang="ko-KR" sz="1800" b="0" i="0" dirty="0">
                <a:solidFill>
                  <a:srgbClr val="111111"/>
                </a:solidFill>
                <a:effectLst/>
                <a:latin typeface="Apple SD Gothic Neo"/>
              </a:rPr>
              <a:t>FFT</a:t>
            </a:r>
            <a:r>
              <a:rPr lang="ko-KR" altLang="en-US" sz="1800" b="0" i="0" dirty="0">
                <a:solidFill>
                  <a:srgbClr val="111111"/>
                </a:solidFill>
                <a:effectLst/>
                <a:latin typeface="Apple SD Gothic Neo"/>
              </a:rPr>
              <a:t>의 경우</a:t>
            </a:r>
            <a:r>
              <a:rPr lang="en-US" altLang="ko-KR" sz="1800" b="0" i="0" dirty="0">
                <a:solidFill>
                  <a:srgbClr val="111111"/>
                </a:solidFill>
                <a:effectLst/>
                <a:latin typeface="Apple SD Gothic Neo"/>
              </a:rPr>
              <a:t>, </a:t>
            </a:r>
            <a:r>
              <a:rPr lang="ko-KR" altLang="en-US" sz="1800" b="0" i="0" dirty="0">
                <a:solidFill>
                  <a:srgbClr val="111111"/>
                </a:solidFill>
                <a:effectLst/>
                <a:latin typeface="font-size:13.3333px;font-style:normal;font-variant-ligatures:normal;font-variant-caps:normal;font-weight:400;letter-spacing:normal;orphans:2;text-align:start;text-indent:0px;text-transform:none;widows:2;word-spacing:0px;-webkit-text-stroke-width:0px;white"/>
              </a:rPr>
              <a:t>재귀적으로 짝수항과 홀수항을 분할하며 연산을 수행하기 때문에</a:t>
            </a:r>
            <a:endParaRPr lang="ko-KR" altLang="en-US" b="0" i="0" dirty="0">
              <a:solidFill>
                <a:srgbClr val="111111"/>
              </a:solidFill>
              <a:effectLst/>
              <a:latin typeface="Apple SD Gothic Neo"/>
            </a:endParaRPr>
          </a:p>
          <a:p>
            <a:pPr algn="l"/>
            <a:r>
              <a:rPr lang="en-US" altLang="ko-KR" b="0" i="0" dirty="0">
                <a:solidFill>
                  <a:srgbClr val="111111"/>
                </a:solidFill>
                <a:effectLst/>
                <a:latin typeface="font-size:13.3333px;font-style:normal;font-variant-ligatures:normal;font-variant-caps:normal;font-weight:400;letter-spacing:normal;orphans:2;text-align:start;text-indent:0px;text-transform:none;widows:2;word-spacing:0px;-webkit-text-stroke-width:0px;white-space:normal;text-decoration-thickness:initial;text-decoration-style:initial;text-decoration-color:initial;display:inline;float:none;"/>
              </a:rPr>
              <a:t>SIMD</a:t>
            </a:r>
            <a:r>
              <a:rPr lang="ko-KR" altLang="en-US" b="0" i="0" dirty="0">
                <a:solidFill>
                  <a:srgbClr val="111111"/>
                </a:solidFill>
                <a:effectLst/>
                <a:latin typeface="font-size:13.3333px;font-style:normal;font-variant-ligatures:normal;font-variant-caps:normal;font-weight:400;letter-spacing:normal;orphans:2;text-align:start;text-indent:0px;text-transform:none;widows:2;word-spacing:0px;-webkit-text-stroke-width:0px;white-space:normal;text-decoration-thickness:initial;text-decoration-style:initial;text-decoration-color:initial;display:inline;float:none;"/>
              </a:rPr>
              <a:t>를 적용하는 것이 효율적인지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font-size:13.3333px;font-style:normal;font-variant-ligatures:normal;font-variant-caps:normal;font-weight:400;letter-spacing:normal;orphans:2;text-align:start;text-indent:0px;text-transform:none;widows:2;word-spacing:0px;-webkit-text-stroke-width:0px;white-space:normal;text-decoration-thickness:initial;text-decoration-style:initial;text-decoration-color:initial;display:inline;float:none;"/>
              </a:rPr>
              <a:t>, </a:t>
            </a:r>
            <a:r>
              <a:rPr lang="ko-KR" altLang="en-US" sz="1800" b="0" i="0" dirty="0">
                <a:solidFill>
                  <a:srgbClr val="111111"/>
                </a:solidFill>
                <a:effectLst/>
                <a:latin typeface="Apple SD Gothic Neo"/>
              </a:rPr>
              <a:t>어떻게 구현해야 하는 지에 대해 고민을 해야 할 것 같습니다</a:t>
            </a:r>
            <a:r>
              <a:rPr lang="en-US" altLang="ko-KR" sz="1800" b="0" i="0" dirty="0">
                <a:solidFill>
                  <a:srgbClr val="111111"/>
                </a:solidFill>
                <a:effectLst/>
                <a:latin typeface="Apple SD Gothic Neo"/>
              </a:rPr>
              <a:t>.</a:t>
            </a:r>
            <a:endParaRPr lang="ko-KR" altLang="en-US" b="0" i="0" dirty="0">
              <a:solidFill>
                <a:srgbClr val="111111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790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FFT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를 통해 복잡한 신호에서 주파수 성분을 분석할 수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있습니다</a:t>
            </a:r>
            <a:endParaRPr lang="en-US" altLang="ko-KR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altLang="ko-KR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그래서 이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FFT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를 통해서 잡음과 신호를 분리할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764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29687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FFT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를 사용하여 시간 도메인의 신호를 주파수 도메인으로 변환합니다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</a:p>
          <a:p>
            <a:endParaRPr lang="en-US" altLang="ko-KR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신호가 각기 다른 주파수에서 얼마나 많은 에너지를 갖는지를 표시</a:t>
            </a:r>
            <a:endParaRPr lang="en-US" altLang="ko-KR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altLang="ko-KR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잡음이 주파수 스펙트럼에 어떻게 분포하는지 확인할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081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Threshold</a:t>
            </a:r>
            <a:r>
              <a:rPr lang="ko-KR" alt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를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100</a:t>
            </a:r>
            <a:r>
              <a:rPr lang="ko-KR" alt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으로 설정</a:t>
            </a:r>
            <a:endParaRPr lang="en-US" altLang="ko-KR" b="0" dirty="0">
              <a:solidFill>
                <a:srgbClr val="9CDCFE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b="0" dirty="0">
              <a:solidFill>
                <a:srgbClr val="9CDCFE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중요한 성분만 남기고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노이즈는 제거하거나 크게 감소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677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노이즈가 감소된 주파수 성분을 사용하여 역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FFT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를 수행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87764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노이즈가 감소된 주파수 성분을 사용하여 역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FFT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를 수행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14095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i="0" dirty="0">
                <a:effectLst/>
                <a:latin typeface="Söhne"/>
              </a:rPr>
              <a:t>보안 음성 통신</a:t>
            </a:r>
            <a:endParaRPr lang="en-US" altLang="ko-KR" b="1" i="0" dirty="0">
              <a:effectLst/>
              <a:latin typeface="Söhne"/>
            </a:endParaRPr>
          </a:p>
          <a:p>
            <a:r>
              <a:rPr lang="ko-KR" altLang="en-US" b="1" i="0" dirty="0">
                <a:effectLst/>
                <a:latin typeface="Söhne"/>
              </a:rPr>
              <a:t>의료 분야의 원격 진료</a:t>
            </a:r>
            <a:endParaRPr lang="en-US" altLang="ko-KR" b="1" i="0" dirty="0">
              <a:effectLst/>
              <a:latin typeface="Söhne"/>
            </a:endParaRPr>
          </a:p>
          <a:p>
            <a:r>
              <a:rPr lang="ko-KR" altLang="en-US" b="1" i="0" dirty="0">
                <a:effectLst/>
                <a:latin typeface="Söhne"/>
              </a:rPr>
              <a:t>스마트 홈 디바이스</a:t>
            </a:r>
            <a:endParaRPr lang="en-US" altLang="ko-KR" b="1" i="0" dirty="0">
              <a:effectLst/>
              <a:latin typeface="Söhne"/>
            </a:endParaRPr>
          </a:p>
          <a:p>
            <a:r>
              <a:rPr lang="ko-KR" altLang="en-US" b="1" i="0" dirty="0">
                <a:effectLst/>
                <a:latin typeface="Söhne"/>
              </a:rPr>
              <a:t>모스부호 신호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5267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168CA-816C-487F-AAA7-3B09BF26B2F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4463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CDF55D-EBB1-F74D-9443-2B687F7418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2883D6B-B893-B9A0-512B-FAB1F59E82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AC9352-9F8C-9447-395D-14999F4D9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23F35F-0853-2D50-7AE3-82BA3B5CD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A3425F-439E-8BF9-C53D-145776487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53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3AA8C8-3A32-CAA2-B177-8D5D7016D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832C9E-A4D1-4F9E-1C91-F81379E386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B2A1EA-479E-5899-D162-0D8592ADB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131F17-8FB0-AA60-85E3-6CD7DCEF1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80A40C-96F1-3EDC-205A-5C52E8804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479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298A0E-6178-15B5-0C19-95B2054141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400C0F-68D2-69AE-54F4-179B24617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5AE5C9-ACBF-EFF6-60C0-2FD1D73A1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4EF721-5A44-AE74-E613-03D2E8550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26E8AE-C203-17A6-46BC-A729419E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396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5D42C3-1AB0-3399-D1A2-07243F3FE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D65379-F33E-5EA5-AB58-8261627AC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BA5C24-57FF-835B-8547-D5C778CF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A985E6-0F79-0658-9100-3B1BE9A91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FF1BDB-3BEF-1572-C005-AF5ED242A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382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45546A-C187-687B-B9B4-903FC1066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BAC7C9-0319-0605-E939-20E331504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CCAF8-C0B4-A50B-C10E-E8D7531BF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93E03D-F578-BD71-1EC7-A2FAD918D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94869D-B661-8213-C80C-EAE8D4692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262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022179-8B7C-A143-F336-50BE7CE65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40FA56-DF67-6768-BD32-A8A7E11107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9F1783-D36F-716A-BDA8-116CFFBA02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82963B-94E5-1543-6646-0C284F9F3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9E2986-96E5-3842-DDC1-2DE5AB868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A67D4D-3F25-8314-D3CE-4CEBA15F2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120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417CDF-4D93-DA50-8CE8-1605D51AD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394855-D2EB-C612-0434-0FBEC2F90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27BF6B-FB09-3308-BFB9-7881897BCC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028E32-B3FC-A346-598C-49976385DE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401F5F-706E-9A9F-09C1-80AF92F334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50A9EE8-16AA-07DE-A2C0-0115BA51F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32AD7A-49DD-AE67-1F48-062C3B093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0587DBC-743F-9112-2C09-C601628F1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378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14EB6F-E4C8-E377-68C1-22292BF09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671501D-35D8-7320-DD4C-16AEE2E3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7A057D-3B45-5665-F169-5A14C5CBC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944F59-95AA-CD22-A3C9-8A247FFD6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776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3B12C75-F087-E1C1-26C2-2C4C97B1E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6625143-3869-8EBC-75C5-95A7E976D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0D3E119-5138-0F14-F88B-129CF9199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178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1E0D7E-6635-4C1E-89C0-090E90382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BB631B-A4CA-69E7-BB40-E3F952E88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B146DA-90E0-8FD5-6FD7-25D94FEDB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88159D-9972-8621-DDFF-DB713ECC2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8ECC97-9C7C-FCA9-756D-BA56EC8BA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A4E6726-E9A6-6EB9-DB80-547C10A87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704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61AD07-AA33-4872-52FC-FFAF4B73C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2FC1EF-397A-4A17-36D4-1D2CD36EAF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E1ABDF-6714-0873-767E-1727B5E53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CED4F4-5E4D-00B1-FC64-7F3343B43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B3A8A8-4A69-DFD4-72F1-13CA76E76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52ADB8-6B9F-3052-0018-65D860296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159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F1217"/>
            </a:gs>
            <a:gs pos="24000">
              <a:srgbClr val="0F1217"/>
            </a:gs>
            <a:gs pos="65000">
              <a:srgbClr val="3A4554"/>
            </a:gs>
            <a:gs pos="100000">
              <a:srgbClr val="758AA7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42C6EA8-03D8-65B4-7339-EAB78258C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7E9209-56A4-E60F-DE02-2D92BABD81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5E114F-9185-4144-836D-C879777BF9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1F6F7-1B18-48E6-999C-5DBF81674FAB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BB9512-75EE-68B2-A5F8-355EF4A9F9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1BFC71-F1DC-7929-C649-8CC21BB5DB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53185-0B56-44E4-97A3-43C31BF85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761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print.iacr.org/2019/1234.pdf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ce15/PET-Applications-Research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7AD2D9-FD00-878B-CDA8-A7E195CFDE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5400" b="1" dirty="0">
                <a:solidFill>
                  <a:schemeClr val="bg1">
                    <a:lumMod val="95000"/>
                  </a:schemeClr>
                </a:solidFill>
              </a:rPr>
              <a:t>개별연구</a:t>
            </a:r>
            <a:r>
              <a:rPr lang="en-US" altLang="ko-KR" sz="5400" b="1" dirty="0">
                <a:solidFill>
                  <a:schemeClr val="bg1">
                    <a:lumMod val="95000"/>
                  </a:schemeClr>
                </a:solidFill>
              </a:rPr>
              <a:t>2</a:t>
            </a:r>
            <a:br>
              <a:rPr lang="en-US" altLang="ko-KR" sz="5400" b="1" dirty="0">
                <a:solidFill>
                  <a:schemeClr val="bg1">
                    <a:lumMod val="95000"/>
                  </a:schemeClr>
                </a:solidFill>
              </a:rPr>
            </a:br>
            <a:endParaRPr lang="ko-KR" altLang="en-US" sz="5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1B5F458-3F86-BDF1-14FA-944E83D6C0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2800" b="1" dirty="0">
                <a:solidFill>
                  <a:schemeClr val="bg1">
                    <a:lumMod val="95000"/>
                  </a:schemeClr>
                </a:solidFill>
              </a:rPr>
              <a:t>CS Privacy Enhancing Technology </a:t>
            </a:r>
            <a:r>
              <a:rPr lang="ko-KR" altLang="en-US" sz="2800" b="1" dirty="0">
                <a:solidFill>
                  <a:schemeClr val="bg1">
                    <a:lumMod val="95000"/>
                  </a:schemeClr>
                </a:solidFill>
              </a:rPr>
              <a:t>응용 사례 연구</a:t>
            </a:r>
            <a:r>
              <a:rPr lang="en-US" altLang="ko-KR" sz="2800" b="1" dirty="0">
                <a:solidFill>
                  <a:schemeClr val="bg1">
                    <a:lumMod val="95000"/>
                  </a:schemeClr>
                </a:solidFill>
              </a:rPr>
              <a:t>2</a:t>
            </a:r>
          </a:p>
          <a:p>
            <a:endParaRPr lang="en-US" altLang="ko-KR" sz="2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</a:rPr>
              <a:t>동국대학교 컴퓨터공학전공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</a:rPr>
              <a:t>문정훈</a:t>
            </a:r>
            <a:endParaRPr lang="en-US" altLang="ko-KR" sz="20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28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ko-KR" altLang="en-US" sz="28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84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Output image">
            <a:extLst>
              <a:ext uri="{FF2B5EF4-FFF2-40B4-BE49-F238E27FC236}">
                <a16:creationId xmlns:a16="http://schemas.microsoft.com/office/drawing/2014/main" id="{4E968435-1C01-6C0B-143D-6B0D8D6AAC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648"/>
          <a:stretch/>
        </p:blipFill>
        <p:spPr bwMode="auto">
          <a:xfrm>
            <a:off x="163198" y="1354017"/>
            <a:ext cx="11865600" cy="2402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B70372A-5E96-C430-DC83-A3738B337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131"/>
            <a:ext cx="10515600" cy="823631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ko-KR" altLang="en-US" sz="3200" dirty="0">
                <a:solidFill>
                  <a:schemeClr val="bg1"/>
                </a:solidFill>
              </a:rPr>
              <a:t>노이즈 제거된 오디오 신호 </a:t>
            </a:r>
            <a:r>
              <a:rPr lang="en-US" altLang="ko-KR" sz="3200" dirty="0">
                <a:solidFill>
                  <a:schemeClr val="bg1"/>
                </a:solidFill>
              </a:rPr>
              <a:t>(</a:t>
            </a:r>
            <a:r>
              <a:rPr lang="ko-KR" altLang="en-US" sz="3200" dirty="0">
                <a:solidFill>
                  <a:schemeClr val="bg1"/>
                </a:solidFill>
              </a:rPr>
              <a:t>순수 신호</a:t>
            </a:r>
            <a:r>
              <a:rPr lang="en-US" altLang="ko-K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AEC131-2679-B062-5825-863C44B385A1}"/>
              </a:ext>
            </a:extLst>
          </p:cNvPr>
          <p:cNvSpPr txBox="1"/>
          <p:nvPr/>
        </p:nvSpPr>
        <p:spPr>
          <a:xfrm>
            <a:off x="1546197" y="4345966"/>
            <a:ext cx="9099601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ffilt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.fft.ifft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fhat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필터링된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신호를 역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FFT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로 시간 도메인으로 변환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680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Output image">
            <a:extLst>
              <a:ext uri="{FF2B5EF4-FFF2-40B4-BE49-F238E27FC236}">
                <a16:creationId xmlns:a16="http://schemas.microsoft.com/office/drawing/2014/main" id="{4E968435-1C01-6C0B-143D-6B0D8D6AAC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648"/>
          <a:stretch/>
        </p:blipFill>
        <p:spPr bwMode="auto">
          <a:xfrm>
            <a:off x="85556" y="3661118"/>
            <a:ext cx="11865600" cy="2402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Output image">
            <a:extLst>
              <a:ext uri="{FF2B5EF4-FFF2-40B4-BE49-F238E27FC236}">
                <a16:creationId xmlns:a16="http://schemas.microsoft.com/office/drawing/2014/main" id="{D20BB709-2EE0-FB8D-B9D0-586E6CA6AF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462"/>
          <a:stretch/>
        </p:blipFill>
        <p:spPr bwMode="auto">
          <a:xfrm>
            <a:off x="86099" y="903852"/>
            <a:ext cx="11865057" cy="241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8353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18D2D5-85FF-7607-D96B-02FE84C1B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31172"/>
            <a:ext cx="10515600" cy="7956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sz="4000" dirty="0">
                <a:solidFill>
                  <a:schemeClr val="bg1">
                    <a:lumMod val="95000"/>
                  </a:schemeClr>
                </a:solidFill>
              </a:rPr>
              <a:t>Noise Cancelling for Encrypted Audio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591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18D2D5-85FF-7607-D96B-02FE84C1B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31172"/>
            <a:ext cx="10515600" cy="79565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ko-KR" sz="4000" dirty="0">
                <a:solidFill>
                  <a:schemeClr val="bg1">
                    <a:lumMod val="95000"/>
                  </a:schemeClr>
                </a:solidFill>
              </a:rPr>
              <a:t>Comparison Methods within Homomorphic Encryption</a:t>
            </a:r>
          </a:p>
        </p:txBody>
      </p:sp>
    </p:spTree>
    <p:extLst>
      <p:ext uri="{BB962C8B-B14F-4D97-AF65-F5344CB8AC3E}">
        <p14:creationId xmlns:p14="http://schemas.microsoft.com/office/powerpoint/2010/main" val="2934119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BDF560-7298-9AED-71FC-1AC8EFC9A948}"/>
              </a:ext>
            </a:extLst>
          </p:cNvPr>
          <p:cNvSpPr txBox="1"/>
          <p:nvPr/>
        </p:nvSpPr>
        <p:spPr>
          <a:xfrm>
            <a:off x="2247326" y="564730"/>
            <a:ext cx="76973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600" b="0" i="0" u="none" strike="noStrike" dirty="0">
                <a:effectLst/>
                <a:latin typeface="AppleSDGothicNeo-Regular"/>
                <a:hlinkClick r:id="rId3"/>
              </a:rPr>
              <a:t>https://eprint.iacr.org/2019/1234.pdf</a:t>
            </a:r>
            <a:endParaRPr lang="ko-KR" altLang="en-US" sz="3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DDD806-3B11-38FF-0E92-53690557D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1843" y="1424192"/>
            <a:ext cx="7768314" cy="492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25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9536ECB-B3CB-ED5F-BE69-1E4DFB78CB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98"/>
          <a:stretch/>
        </p:blipFill>
        <p:spPr>
          <a:xfrm>
            <a:off x="2189472" y="2060917"/>
            <a:ext cx="7813055" cy="303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8264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831FA2-8E50-DEB6-6E74-D15F74E05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446" y="489709"/>
            <a:ext cx="10481108" cy="587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903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42ACC37-8717-7A2F-E9C8-766155A95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867" y="1710757"/>
            <a:ext cx="10442266" cy="343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873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36CB96B-D41B-660A-C995-20FD6AB54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8380" y="492029"/>
            <a:ext cx="6955238" cy="389238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7161F0C-3B88-B22C-8709-3ED1278E46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713" r="1508"/>
          <a:stretch/>
        </p:blipFill>
        <p:spPr>
          <a:xfrm>
            <a:off x="2908084" y="4623753"/>
            <a:ext cx="6375829" cy="136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267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CDA3AF3-2825-6A4F-29A0-E1DAFBA2F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096" y="353830"/>
            <a:ext cx="10901807" cy="615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52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18D2D5-85FF-7607-D96B-02FE84C1B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31172"/>
            <a:ext cx="10515600" cy="7956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000" dirty="0">
                <a:solidFill>
                  <a:schemeClr val="bg1"/>
                </a:solidFill>
              </a:rPr>
              <a:t>암호화된 오디오에서의 노이즈 캔슬링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349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684F04C2-0CAB-CB63-AF9C-940C17FDD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67" y="2753898"/>
            <a:ext cx="11091866" cy="135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21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4E2A45B-A7AA-4E51-7CC5-6CF2F5C21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88" y="688082"/>
            <a:ext cx="6216221" cy="26950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AF2D4CC-B732-A066-E511-B7E2E2634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5101" y="3636693"/>
            <a:ext cx="8041797" cy="213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6844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CDB7377-4373-8129-B3B1-F75A597FD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73" y="1306614"/>
            <a:ext cx="11613053" cy="4244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9870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18D2D5-85FF-7607-D96B-02FE84C1B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31172"/>
            <a:ext cx="10515600" cy="7956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sz="4000" dirty="0">
                <a:solidFill>
                  <a:schemeClr val="bg1"/>
                </a:solidFill>
              </a:rPr>
              <a:t>UML Diagram</a:t>
            </a:r>
          </a:p>
        </p:txBody>
      </p:sp>
    </p:spTree>
    <p:extLst>
      <p:ext uri="{BB962C8B-B14F-4D97-AF65-F5344CB8AC3E}">
        <p14:creationId xmlns:p14="http://schemas.microsoft.com/office/powerpoint/2010/main" val="10974455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029196D-1B29-1512-FE0B-3BE19D04A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112" y="0"/>
            <a:ext cx="11047775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5509D4E-A1AD-A4B1-803E-E314941D5637}"/>
              </a:ext>
            </a:extLst>
          </p:cNvPr>
          <p:cNvSpPr/>
          <p:nvPr/>
        </p:nvSpPr>
        <p:spPr>
          <a:xfrm>
            <a:off x="7975218" y="1540042"/>
            <a:ext cx="2901329" cy="116190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4DB5FD-571C-6BE8-304B-A08782EC7718}"/>
              </a:ext>
            </a:extLst>
          </p:cNvPr>
          <p:cNvSpPr/>
          <p:nvPr/>
        </p:nvSpPr>
        <p:spPr>
          <a:xfrm>
            <a:off x="7975218" y="4827528"/>
            <a:ext cx="2901329" cy="92700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0463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18D2D5-85FF-7607-D96B-02FE84C1B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31172"/>
            <a:ext cx="10515600" cy="7956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sz="4000" dirty="0">
                <a:solidFill>
                  <a:schemeClr val="bg1"/>
                </a:solidFill>
              </a:rPr>
              <a:t>Code File</a:t>
            </a:r>
          </a:p>
        </p:txBody>
      </p:sp>
    </p:spTree>
    <p:extLst>
      <p:ext uri="{BB962C8B-B14F-4D97-AF65-F5344CB8AC3E}">
        <p14:creationId xmlns:p14="http://schemas.microsoft.com/office/powerpoint/2010/main" val="40172651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폰트이(가) 표시된 사진&#10;&#10;자동 생성된 설명">
            <a:extLst>
              <a:ext uri="{FF2B5EF4-FFF2-40B4-BE49-F238E27FC236}">
                <a16:creationId xmlns:a16="http://schemas.microsoft.com/office/drawing/2014/main" id="{51724DF7-6FB6-E5F0-0FC5-FF28BE034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62" y="653907"/>
            <a:ext cx="9698276" cy="555018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2ED6E60-C427-F0CC-CA26-7550485E9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862" y="653907"/>
            <a:ext cx="6365246" cy="55501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D607C79-6CE3-636E-3D3F-EC5CF7E5BA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180"/>
          <a:stretch/>
        </p:blipFill>
        <p:spPr>
          <a:xfrm>
            <a:off x="7135446" y="653907"/>
            <a:ext cx="3809692" cy="555018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A516ACD-31A5-D001-36B0-311180D4B036}"/>
              </a:ext>
            </a:extLst>
          </p:cNvPr>
          <p:cNvSpPr/>
          <p:nvPr/>
        </p:nvSpPr>
        <p:spPr>
          <a:xfrm>
            <a:off x="1477108" y="1055078"/>
            <a:ext cx="4939323" cy="187569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E276B6E-7825-BADC-B7CC-8A694C1F29FD}"/>
              </a:ext>
            </a:extLst>
          </p:cNvPr>
          <p:cNvSpPr/>
          <p:nvPr/>
        </p:nvSpPr>
        <p:spPr>
          <a:xfrm>
            <a:off x="1869639" y="3312403"/>
            <a:ext cx="4734361" cy="149405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BD84F13-6527-746C-C470-1B3336B24B25}"/>
              </a:ext>
            </a:extLst>
          </p:cNvPr>
          <p:cNvSpPr/>
          <p:nvPr/>
        </p:nvSpPr>
        <p:spPr>
          <a:xfrm>
            <a:off x="1869639" y="4842236"/>
            <a:ext cx="4734361" cy="136185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A53D9FC-6520-9868-AF88-BC5C18530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1393" y="1539759"/>
            <a:ext cx="3805608" cy="4532795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0B71E9D-1195-C204-C052-6F10405E740F}"/>
              </a:ext>
            </a:extLst>
          </p:cNvPr>
          <p:cNvCxnSpPr>
            <a:cxnSpLocks/>
          </p:cNvCxnSpPr>
          <p:nvPr/>
        </p:nvCxnSpPr>
        <p:spPr>
          <a:xfrm>
            <a:off x="6416431" y="2219568"/>
            <a:ext cx="622777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B146B2B-8A98-C432-5434-32DEF3242A6E}"/>
              </a:ext>
            </a:extLst>
          </p:cNvPr>
          <p:cNvCxnSpPr>
            <a:cxnSpLocks/>
          </p:cNvCxnSpPr>
          <p:nvPr/>
        </p:nvCxnSpPr>
        <p:spPr>
          <a:xfrm>
            <a:off x="6604000" y="3961741"/>
            <a:ext cx="427393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6F46ACD-5844-FB33-55DA-04FED5409712}"/>
              </a:ext>
            </a:extLst>
          </p:cNvPr>
          <p:cNvCxnSpPr>
            <a:cxnSpLocks/>
          </p:cNvCxnSpPr>
          <p:nvPr/>
        </p:nvCxnSpPr>
        <p:spPr>
          <a:xfrm>
            <a:off x="6603999" y="5356789"/>
            <a:ext cx="427393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53875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045C81-9D6F-EFF2-A88C-B5F4A2054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altLang="ko-KR" dirty="0">
                <a:solidFill>
                  <a:schemeClr val="bg1"/>
                </a:solidFill>
                <a:hlinkClick r:id="rId3"/>
              </a:rPr>
              <a:t>https://github.com/Dice15/PET-Applications-Research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2899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18D2D5-85FF-7607-D96B-02FE84C1B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13815"/>
            <a:ext cx="10515600" cy="7956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sz="40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3371856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18D2D5-85FF-7607-D96B-02FE84C1B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1061"/>
            <a:ext cx="10515600" cy="5509845"/>
          </a:xfrm>
        </p:spPr>
        <p:txBody>
          <a:bodyPr>
            <a:normAutofit/>
          </a:bodyPr>
          <a:lstStyle/>
          <a:p>
            <a:pPr marL="514350" indent="-514350" fontAlgn="base">
              <a:lnSpc>
                <a:spcPct val="110000"/>
              </a:lnSpc>
              <a:buAutoNum type="arabicParenR"/>
            </a:pPr>
            <a:r>
              <a:rPr lang="en-US" altLang="ko-KR" b="0" i="0" dirty="0">
                <a:solidFill>
                  <a:schemeClr val="bg1"/>
                </a:solidFill>
                <a:effectLst/>
                <a:latin typeface="se-nanumgothic"/>
              </a:rPr>
              <a:t>Signal Transformation (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se-nanumgothic"/>
              </a:rPr>
              <a:t>신호 변환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se-nanumgothic"/>
              </a:rPr>
              <a:t>)</a:t>
            </a:r>
          </a:p>
          <a:p>
            <a:pPr marL="514350" indent="-514350" fontAlgn="base">
              <a:lnSpc>
                <a:spcPct val="110000"/>
              </a:lnSpc>
              <a:buAutoNum type="arabicParenR"/>
            </a:pPr>
            <a:endParaRPr lang="en-US" altLang="ko-KR" b="0" i="0" dirty="0">
              <a:solidFill>
                <a:schemeClr val="bg1"/>
              </a:solidFill>
              <a:effectLst/>
              <a:latin typeface="se-nanumgothic"/>
            </a:endParaRPr>
          </a:p>
          <a:p>
            <a:pPr marL="514350" indent="-514350" fontAlgn="base">
              <a:lnSpc>
                <a:spcPct val="110000"/>
              </a:lnSpc>
              <a:buAutoNum type="arabicParenR"/>
            </a:pPr>
            <a:r>
              <a:rPr lang="en-US" altLang="ko-KR" b="0" i="0" dirty="0">
                <a:solidFill>
                  <a:schemeClr val="bg1"/>
                </a:solidFill>
                <a:effectLst/>
                <a:latin typeface="se-nanumgothic"/>
              </a:rPr>
              <a:t>Noise Identification (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se-nanumgothic"/>
              </a:rPr>
              <a:t>노이즈 식별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se-nanumgothic"/>
              </a:rPr>
              <a:t>)</a:t>
            </a:r>
          </a:p>
          <a:p>
            <a:pPr marL="514350" indent="-514350" fontAlgn="base">
              <a:lnSpc>
                <a:spcPct val="110000"/>
              </a:lnSpc>
              <a:buAutoNum type="arabicParenR"/>
            </a:pPr>
            <a:endParaRPr lang="en-US" altLang="ko-KR" dirty="0">
              <a:solidFill>
                <a:schemeClr val="bg1"/>
              </a:solidFill>
              <a:latin typeface="se-nanumgothic"/>
            </a:endParaRPr>
          </a:p>
          <a:p>
            <a:pPr marL="514350" indent="-514350" fontAlgn="base">
              <a:lnSpc>
                <a:spcPct val="110000"/>
              </a:lnSpc>
              <a:buAutoNum type="arabicParenR"/>
            </a:pPr>
            <a:r>
              <a:rPr lang="en-US" altLang="ko-KR" b="0" i="0" dirty="0">
                <a:solidFill>
                  <a:schemeClr val="bg1"/>
                </a:solidFill>
                <a:effectLst/>
                <a:latin typeface="se-nanumgothic"/>
              </a:rPr>
              <a:t>Noise Removal (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se-nanumgothic"/>
              </a:rPr>
              <a:t>노이즈 제거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se-nanumgothic"/>
              </a:rPr>
              <a:t>)</a:t>
            </a:r>
          </a:p>
          <a:p>
            <a:pPr marL="514350" indent="-514350" fontAlgn="base">
              <a:lnSpc>
                <a:spcPct val="110000"/>
              </a:lnSpc>
              <a:buAutoNum type="arabicParenR"/>
            </a:pPr>
            <a:endParaRPr lang="en-US" altLang="ko-KR" dirty="0">
              <a:solidFill>
                <a:schemeClr val="bg1"/>
              </a:solidFill>
              <a:latin typeface="se-nanumgothic"/>
            </a:endParaRPr>
          </a:p>
          <a:p>
            <a:pPr marL="514350" indent="-514350" fontAlgn="base">
              <a:lnSpc>
                <a:spcPct val="110000"/>
              </a:lnSpc>
              <a:buAutoNum type="arabicParenR"/>
            </a:pPr>
            <a:r>
              <a:rPr lang="en-US" altLang="ko-KR" b="0" i="0" dirty="0">
                <a:solidFill>
                  <a:schemeClr val="bg1"/>
                </a:solidFill>
                <a:effectLst/>
                <a:latin typeface="se-nanumgothic"/>
              </a:rPr>
              <a:t>Inverse Transformation (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se-nanumgothic"/>
              </a:rPr>
              <a:t>역 변환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se-nanumgothic"/>
              </a:rPr>
              <a:t>)</a:t>
            </a:r>
            <a:endParaRPr lang="ko-KR" altLang="en-US" b="0" i="0" dirty="0">
              <a:solidFill>
                <a:schemeClr val="bg1"/>
              </a:solidFill>
              <a:effectLst/>
              <a:latin typeface="se-nanumgothic"/>
            </a:endParaRPr>
          </a:p>
        </p:txBody>
      </p:sp>
    </p:spTree>
    <p:extLst>
      <p:ext uri="{BB962C8B-B14F-4D97-AF65-F5344CB8AC3E}">
        <p14:creationId xmlns:p14="http://schemas.microsoft.com/office/powerpoint/2010/main" val="3966745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E46C09-9BBA-952A-60DA-CD3E5F8C5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053" y="1177838"/>
            <a:ext cx="10593894" cy="4702453"/>
          </a:xfrm>
        </p:spPr>
        <p:txBody>
          <a:bodyPr>
            <a:normAutofit/>
          </a:bodyPr>
          <a:lstStyle/>
          <a:p>
            <a:r>
              <a:rPr lang="fr-FR" altLang="ko-KR" sz="3200" dirty="0">
                <a:solidFill>
                  <a:schemeClr val="bg1">
                    <a:lumMod val="95000"/>
                  </a:schemeClr>
                </a:solidFill>
              </a:rPr>
              <a:t>Audio Noise Cancelling</a:t>
            </a:r>
          </a:p>
          <a:p>
            <a:pPr marL="0" indent="0">
              <a:buNone/>
            </a:pPr>
            <a:endParaRPr lang="en-US" altLang="ko-KR" sz="32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</a:rPr>
              <a:t>UML Diagram</a:t>
            </a:r>
          </a:p>
          <a:p>
            <a:endParaRPr lang="en-US" altLang="ko-KR" sz="32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</a:rPr>
              <a:t>Code </a:t>
            </a:r>
            <a:r>
              <a:rPr lang="en-US" altLang="ko-KR" sz="3200" dirty="0">
                <a:solidFill>
                  <a:schemeClr val="bg1"/>
                </a:solidFill>
              </a:rPr>
              <a:t>File</a:t>
            </a:r>
            <a:endParaRPr lang="en-US" altLang="ko-KR" sz="32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32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374403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99F0D59-AD3E-AC54-1CAC-401333BE7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56" y="1465594"/>
            <a:ext cx="11663414" cy="298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264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D448814-06A8-35A8-EFAC-78810F33B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56" y="556811"/>
            <a:ext cx="10307488" cy="574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6764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ft">
            <a:hlinkClick r:id="" action="ppaction://media"/>
            <a:extLst>
              <a:ext uri="{FF2B5EF4-FFF2-40B4-BE49-F238E27FC236}">
                <a16:creationId xmlns:a16="http://schemas.microsoft.com/office/drawing/2014/main" id="{25A7AC06-4AAE-18FF-C30A-DB8917AC97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2857" y="277091"/>
            <a:ext cx="7207817" cy="4054397"/>
          </a:xfrm>
          <a:prstGeom prst="rect">
            <a:avLst/>
          </a:prstGeom>
        </p:spPr>
      </p:pic>
      <p:pic>
        <p:nvPicPr>
          <p:cNvPr id="5" name="fft">
            <a:hlinkClick r:id="" action="ppaction://media"/>
            <a:extLst>
              <a:ext uri="{FF2B5EF4-FFF2-40B4-BE49-F238E27FC236}">
                <a16:creationId xmlns:a16="http://schemas.microsoft.com/office/drawing/2014/main" id="{8CB1A0AB-AFC6-6E07-413D-8B0151C83D0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31326" y="2526512"/>
            <a:ext cx="7207817" cy="405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65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58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18D2D5-85FF-7607-D96B-02FE84C1B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13815"/>
            <a:ext cx="10515600" cy="7956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000" dirty="0">
                <a:solidFill>
                  <a:schemeClr val="bg1"/>
                </a:solidFill>
              </a:rPr>
              <a:t>개선 사항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631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18D2D5-85FF-7607-D96B-02FE84C1B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31172"/>
            <a:ext cx="10515600" cy="7956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altLang="ko-KR" sz="4000" dirty="0">
                <a:solidFill>
                  <a:schemeClr val="bg1">
                    <a:lumMod val="95000"/>
                  </a:schemeClr>
                </a:solidFill>
              </a:rPr>
              <a:t>Audio Noise Cancelling</a:t>
            </a:r>
            <a:r>
              <a:rPr lang="en-US" altLang="ko-KR" sz="4000" dirty="0">
                <a:solidFill>
                  <a:schemeClr val="bg1">
                    <a:lumMod val="95000"/>
                  </a:schemeClr>
                </a:solidFill>
              </a:rPr>
              <a:t>?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9494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C537530-43AF-B418-C1DC-18CCEA3B8C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17" b="29820"/>
          <a:stretch/>
        </p:blipFill>
        <p:spPr>
          <a:xfrm>
            <a:off x="1791222" y="371407"/>
            <a:ext cx="8609555" cy="611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968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18D2D5-85FF-7607-D96B-02FE84C1B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87" y="2880256"/>
            <a:ext cx="11234225" cy="109748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altLang="ko-KR" sz="4000" dirty="0">
                <a:solidFill>
                  <a:schemeClr val="bg1">
                    <a:lumMod val="95000"/>
                  </a:schemeClr>
                </a:solidFill>
              </a:rPr>
              <a:t>Audio Noise Cancelling</a:t>
            </a:r>
            <a:r>
              <a:rPr lang="en-US" altLang="ko-KR" sz="4000" dirty="0">
                <a:solidFill>
                  <a:schemeClr val="bg1">
                    <a:lumMod val="95000"/>
                  </a:schemeClr>
                </a:solidFill>
              </a:rPr>
              <a:t> via Fourier Transform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127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Output image">
            <a:extLst>
              <a:ext uri="{FF2B5EF4-FFF2-40B4-BE49-F238E27FC236}">
                <a16:creationId xmlns:a16="http://schemas.microsoft.com/office/drawing/2014/main" id="{EF4D9ED4-7101-D833-30EE-44FA5FEFF6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462"/>
          <a:stretch/>
        </p:blipFill>
        <p:spPr bwMode="auto">
          <a:xfrm>
            <a:off x="163471" y="1354017"/>
            <a:ext cx="11865057" cy="241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B70372A-5E96-C430-DC83-A3738B337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131"/>
            <a:ext cx="10515600" cy="823631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ko-KR" altLang="en-US" sz="3200" dirty="0">
                <a:solidFill>
                  <a:schemeClr val="bg1"/>
                </a:solidFill>
              </a:rPr>
              <a:t>원본 오디오 신호 </a:t>
            </a:r>
            <a:r>
              <a:rPr lang="en-US" altLang="ko-KR" sz="3200" dirty="0">
                <a:solidFill>
                  <a:schemeClr val="bg1"/>
                </a:solidFill>
              </a:rPr>
              <a:t>(</a:t>
            </a:r>
            <a:r>
              <a:rPr lang="ko-KR" altLang="en-US" sz="3200" dirty="0">
                <a:solidFill>
                  <a:schemeClr val="bg1"/>
                </a:solidFill>
              </a:rPr>
              <a:t>순수 신호 </a:t>
            </a:r>
            <a:r>
              <a:rPr lang="en-US" altLang="ko-KR" sz="3200" dirty="0">
                <a:solidFill>
                  <a:schemeClr val="bg1"/>
                </a:solidFill>
              </a:rPr>
              <a:t>+</a:t>
            </a:r>
            <a:r>
              <a:rPr lang="ko-KR" altLang="en-US" sz="3200" dirty="0">
                <a:solidFill>
                  <a:schemeClr val="bg1"/>
                </a:solidFill>
              </a:rPr>
              <a:t> 노이즈</a:t>
            </a:r>
            <a:r>
              <a:rPr lang="en-US" altLang="ko-K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88A6FC-99CA-8161-B3CC-5FF3A2511422}"/>
              </a:ext>
            </a:extLst>
          </p:cNvPr>
          <p:cNvSpPr txBox="1"/>
          <p:nvPr/>
        </p:nvSpPr>
        <p:spPr>
          <a:xfrm>
            <a:off x="1443698" y="4388169"/>
            <a:ext cx="10316893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Sampling interval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설정과 노이즈가 섞인 신호 생성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f_clean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.sin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.pi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.sin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.pi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120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순수 신호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f_noisy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f_clean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2.5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.random.randn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                  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노이즈 신호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557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Output image">
            <a:extLst>
              <a:ext uri="{FF2B5EF4-FFF2-40B4-BE49-F238E27FC236}">
                <a16:creationId xmlns:a16="http://schemas.microsoft.com/office/drawing/2014/main" id="{7BB61E2B-668D-9103-0A69-CF04DFFF14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97" b="49762"/>
          <a:stretch/>
        </p:blipFill>
        <p:spPr bwMode="auto">
          <a:xfrm>
            <a:off x="163471" y="1354017"/>
            <a:ext cx="11865600" cy="2429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B70372A-5E96-C430-DC83-A3738B337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131"/>
            <a:ext cx="10515600" cy="823631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FFT</a:t>
            </a:r>
            <a:r>
              <a:rPr lang="ko-KR" altLang="en-US" sz="3200" dirty="0">
                <a:solidFill>
                  <a:schemeClr val="bg1"/>
                </a:solidFill>
              </a:rPr>
              <a:t>된 오디오 </a:t>
            </a:r>
            <a:r>
              <a:rPr lang="en-US" altLang="ko-KR" sz="3200" dirty="0">
                <a:solidFill>
                  <a:schemeClr val="bg1"/>
                </a:solidFill>
              </a:rPr>
              <a:t>(</a:t>
            </a:r>
            <a:r>
              <a:rPr lang="ko-KR" altLang="en-US" sz="3200" dirty="0">
                <a:solidFill>
                  <a:schemeClr val="bg1"/>
                </a:solidFill>
              </a:rPr>
              <a:t>주파수 도메인 그래프</a:t>
            </a:r>
            <a:r>
              <a:rPr lang="en-US" altLang="ko-K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AEC131-2679-B062-5825-863C44B385A1}"/>
              </a:ext>
            </a:extLst>
          </p:cNvPr>
          <p:cNvSpPr txBox="1"/>
          <p:nvPr/>
        </p:nvSpPr>
        <p:spPr>
          <a:xfrm>
            <a:off x="1285875" y="4191223"/>
            <a:ext cx="9620250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                                    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신호 길이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fhat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.fft.fft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f_noisy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                 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신호에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FFT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수행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PSD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fhat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.conj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fhat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              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주파수당 파워 스펙트럼 계산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freq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dt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.arange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          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Hz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단위의 주파수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축 생성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L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.arange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.floor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dtype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'int'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주파수 벡터의 절반만 사용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832BA0B-AF81-FDFE-CB84-93807F1F3185}"/>
              </a:ext>
            </a:extLst>
          </p:cNvPr>
          <p:cNvSpPr/>
          <p:nvPr/>
        </p:nvSpPr>
        <p:spPr>
          <a:xfrm>
            <a:off x="1385668" y="1624818"/>
            <a:ext cx="590843" cy="20609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3C06920-77CB-E83F-A2FE-EE21AE88F6B6}"/>
              </a:ext>
            </a:extLst>
          </p:cNvPr>
          <p:cNvSpPr/>
          <p:nvPr/>
        </p:nvSpPr>
        <p:spPr>
          <a:xfrm>
            <a:off x="2994074" y="1624817"/>
            <a:ext cx="590843" cy="20609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858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Output image">
            <a:extLst>
              <a:ext uri="{FF2B5EF4-FFF2-40B4-BE49-F238E27FC236}">
                <a16:creationId xmlns:a16="http://schemas.microsoft.com/office/drawing/2014/main" id="{20C6982E-9615-7C86-1A00-39FAC1CB3D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25" b="24839"/>
          <a:stretch/>
        </p:blipFill>
        <p:spPr bwMode="auto">
          <a:xfrm>
            <a:off x="163199" y="1354017"/>
            <a:ext cx="11865600" cy="2410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B70372A-5E96-C430-DC83-A3738B337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131"/>
            <a:ext cx="10515600" cy="823631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ko-KR" altLang="en-US" sz="3200" dirty="0">
                <a:solidFill>
                  <a:schemeClr val="bg1"/>
                </a:solidFill>
              </a:rPr>
              <a:t>노이즈 제거 </a:t>
            </a:r>
            <a:r>
              <a:rPr lang="en-US" altLang="ko-KR" sz="3200" dirty="0">
                <a:solidFill>
                  <a:schemeClr val="bg1"/>
                </a:solidFill>
              </a:rPr>
              <a:t>(</a:t>
            </a:r>
            <a:r>
              <a:rPr lang="ko-KR" altLang="en-US" sz="3200" dirty="0">
                <a:solidFill>
                  <a:schemeClr val="bg1"/>
                </a:solidFill>
              </a:rPr>
              <a:t>주파수 도메인 그래프</a:t>
            </a:r>
            <a:r>
              <a:rPr lang="en-US" altLang="ko-KR" sz="3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AEC131-2679-B062-5825-863C44B385A1}"/>
              </a:ext>
            </a:extLst>
          </p:cNvPr>
          <p:cNvSpPr txBox="1"/>
          <p:nvPr/>
        </p:nvSpPr>
        <p:spPr>
          <a:xfrm>
            <a:off x="1887267" y="4395203"/>
            <a:ext cx="8417463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임계값을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사용하여 유지할 주파수 선택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indices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PSD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threshold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임계값보다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큰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PSD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값에 대한 마스크 생성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PSDclean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PSD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indices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남은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PSD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값에 마스크 적용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fhat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indices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fhat</a:t>
            </a:r>
            <a:r>
              <a:rPr lang="ko-KR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  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남은 주파수 성분에 마스크 적용</a:t>
            </a:r>
            <a:endParaRPr lang="ko-KR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832BA0B-AF81-FDFE-CB84-93807F1F3185}"/>
              </a:ext>
            </a:extLst>
          </p:cNvPr>
          <p:cNvSpPr/>
          <p:nvPr/>
        </p:nvSpPr>
        <p:spPr>
          <a:xfrm>
            <a:off x="1385668" y="1624818"/>
            <a:ext cx="590843" cy="20609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3C06920-77CB-E83F-A2FE-EE21AE88F6B6}"/>
              </a:ext>
            </a:extLst>
          </p:cNvPr>
          <p:cNvSpPr/>
          <p:nvPr/>
        </p:nvSpPr>
        <p:spPr>
          <a:xfrm>
            <a:off x="2994074" y="1624817"/>
            <a:ext cx="590843" cy="20609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037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1473</TotalTime>
  <Words>505</Words>
  <Application>Microsoft Office PowerPoint</Application>
  <PresentationFormat>와이드스크린</PresentationFormat>
  <Paragraphs>86</Paragraphs>
  <Slides>33</Slides>
  <Notes>19</Notes>
  <HiddenSlides>0</HiddenSlides>
  <MMClips>2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3" baseType="lpstr">
      <vt:lpstr>Apple SD Gothic Neo</vt:lpstr>
      <vt:lpstr>AppleSDGothicNeo-Regular</vt:lpstr>
      <vt:lpstr>font-size:13.3333px;font-style:normal;font-variant-ligatures:normal;font-variant-caps:normal;font-weight:400;letter-spacing:normal;orphans:2;text-align:start;text-indent:0px;text-transform:none;widows:2;word-spacing:0px;-webkit-text-stroke-width:0px;white</vt:lpstr>
      <vt:lpstr>font-size:13.3333px;font-style:normal;font-variant-ligatures:normal;font-variant-caps:normal;font-weight:400;letter-spacing:normal;orphans:2;text-align:start;text-indent:0px;text-transform:none;widows:2;word-spacing:0px;-webkit-text-stroke-width:0px;white-space:normal;text-decoration-thickness:initial;text-decoration-style:initial;text-decoration-color:initial;display:inline;float:none;</vt:lpstr>
      <vt:lpstr>se-nanumgothic</vt:lpstr>
      <vt:lpstr>Söhne</vt:lpstr>
      <vt:lpstr>맑은 고딕</vt:lpstr>
      <vt:lpstr>Arial</vt:lpstr>
      <vt:lpstr>Consolas</vt:lpstr>
      <vt:lpstr>Office 테마</vt:lpstr>
      <vt:lpstr>개별연구2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개별연구 </dc:title>
  <dc:creator>정훈 문</dc:creator>
  <cp:lastModifiedBy>문정훈</cp:lastModifiedBy>
  <cp:revision>67</cp:revision>
  <dcterms:created xsi:type="dcterms:W3CDTF">2023-11-21T09:35:59Z</dcterms:created>
  <dcterms:modified xsi:type="dcterms:W3CDTF">2024-01-12T03:36:28Z</dcterms:modified>
</cp:coreProperties>
</file>

<file path=docProps/thumbnail.jpeg>
</file>